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5D76C-1913-43D9-BA03-C59F17A6A4C1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32D96-6B5D-42CD-AEE9-A7725A0E13C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0772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EA81DD-8884-C23C-3FEF-185FE93F0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FE82A7-29EF-91A4-4687-8DAEA7051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pl-PL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77E611-DBA8-81C7-6C95-16E187CE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D989B-D1B3-EEAE-88D9-1A9A3B51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F21561-5B9F-4DC3-E4AF-8C174668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334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85FD9-0D59-D2A5-C9A0-E6772DED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17EA35-EA59-9063-6F11-101A98A63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90DE28-D4BB-7641-203F-85FD69A7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7EE2BE-E590-2CD4-18F7-070C6694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D32522-A3DB-73DF-AB66-61640C8F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850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A04823C-409C-AD58-0AD9-DE7B4DB9A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34F6AB-C8F5-3740-9442-FCA261D36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E40106-AA74-21F5-24A9-82E70CA4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08CAC4-7808-9D33-A803-2FFA6597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D6A96C-967B-622B-4D6B-D6D9C1D6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9133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8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5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24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88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96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2C1D9-394E-0484-AC9D-9F192BEA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BA97DF-D9A5-246F-6A31-6FB09336D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202FC1-90FE-C02F-95D4-20E406DD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169530-D568-9E3F-7CD1-A3CEEEDF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D563896-924F-F1D0-A688-61E069D4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72576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68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2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74B3C-6B00-7E80-645F-D384274A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D1EC34-F087-6397-0034-AB5EE8E0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1341A1-902B-0E83-FAFB-7F713FB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9F3DF8-5BE1-7A61-25E9-8FE26795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3B3DED-A42F-DE5D-1DB0-BFB5D1B0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6877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18DC02-7DAB-877F-9DA9-F5C60D96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0F8790-ADAB-5578-F77C-86B4A7D46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419D6A-3746-E6D7-3587-00B6E5F4C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9A9DE9-D84E-EB8D-EA06-C47627154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EF16DD-F216-68F5-9003-2D70453C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78B5F1-0643-E513-EA04-7ED1DEFF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711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0FBE5-4E49-5DE8-89BE-34A40827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1AFBE8-165E-88BC-6908-F948F509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800928-8EA1-CD97-3CAB-F5FD45CCA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D7753D6-ED7B-726B-2EAF-BA5928F1E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218AD6-AF7C-1362-E5FB-198B70AF1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5E3341-2082-368D-F807-778862A22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BB713D-834D-1475-B55C-FA75B240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DD0A93C-F039-AB76-B12B-AC42E532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428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4113D-8B62-3D1F-87C6-FF8FBCF4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31AADB-5B5E-8ABB-9E5D-98AE44D6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D636D3-C4C5-6DD8-22BE-92B6C043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0E4F70-2035-48F1-BD72-22AF870B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9040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46E6163-BE85-2F37-6C29-B6F9C1E4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2874B5-2FFF-9157-C424-862AEE23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C8F738C-F7B6-46D8-169F-AF80A1BE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5762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6E4ABB-4B32-D6A3-D993-1682D6C0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2B972E-D58E-E014-559E-D24D1789A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5FC887-D664-D683-445B-FD588FAC4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8035D47-2089-BCEB-E633-632BA2FF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901008-CC91-9FFE-BA46-3CAD6DBF9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6CB685-10F0-0908-956B-460D6535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832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B21C0-96A2-B600-EAAC-C0FB9609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2DEDF9-E497-028A-2324-D0AB22AD8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173E309-3E85-E43D-0DFA-1C67F20A8C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DC4288-8A57-1A16-6183-7C6FA487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02D27D-7AF2-F2B0-89B4-04B7B1EE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CA868E-DE73-A17D-C922-7B1C7C9C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13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3F431-2417-8187-FC05-2D808060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pl-PL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22DFAF-066C-38DC-4C86-BFB0482EE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pl-PL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3190D7-2E5B-47C9-8B68-E31F1ABF8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D2BC4-4E9F-484A-A127-56D36C67EB70}" type="datetimeFigureOut">
              <a:rPr lang="pl-PL" smtClean="0"/>
              <a:t>23.12.2025</a:t>
            </a:fld>
            <a:endParaRPr lang="pl-PL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445B33-8AA1-248B-1E27-0E270E55C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D901D7-35FE-7361-C45E-BED32FAD2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013F41-C624-4F52-8631-15E9B6E4EF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07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2394149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C#: Путь от создания до лидерства в индустрии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33492" y="3858915"/>
            <a:ext cx="6297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Почему C# остается одним из самых востребованных языков программирования в 2024-2025 годах</a:t>
            </a:r>
            <a:endParaRPr lang="en-US" sz="1458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1FDF24-E3EF-9DBB-1C71-B063C33256A8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83208"/>
            <a:ext cx="584368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Почему стоит выбрать C#?</a:t>
            </a:r>
            <a:endParaRPr lang="en-US" sz="3333" dirty="0"/>
          </a:p>
        </p:txBody>
      </p:sp>
      <p:sp>
        <p:nvSpPr>
          <p:cNvPr id="3" name="Shape 1"/>
          <p:cNvSpPr/>
          <p:nvPr/>
        </p:nvSpPr>
        <p:spPr>
          <a:xfrm>
            <a:off x="661492" y="1455044"/>
            <a:ext cx="5349478" cy="1290439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4" name="Shape 2"/>
          <p:cNvSpPr/>
          <p:nvPr/>
        </p:nvSpPr>
        <p:spPr>
          <a:xfrm>
            <a:off x="642442" y="1455044"/>
            <a:ext cx="76200" cy="1290439"/>
          </a:xfrm>
          <a:prstGeom prst="roundRect">
            <a:avLst>
              <a:gd name="adj" fmla="val 9376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5" name="Text 3"/>
          <p:cNvSpPr/>
          <p:nvPr/>
        </p:nvSpPr>
        <p:spPr>
          <a:xfrm>
            <a:off x="907752" y="164415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Универсальность</a:t>
            </a:r>
            <a:endParaRPr lang="en-US" sz="1667" dirty="0"/>
          </a:p>
        </p:txBody>
      </p:sp>
      <p:sp>
        <p:nvSpPr>
          <p:cNvPr id="6" name="Text 4"/>
          <p:cNvSpPr/>
          <p:nvPr/>
        </p:nvSpPr>
        <p:spPr>
          <a:xfrm>
            <a:off x="907752" y="2011859"/>
            <a:ext cx="491410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Один язык для web, desktop, mobile, игр и облачных решений</a:t>
            </a:r>
            <a:endParaRPr lang="en-US" sz="1333" dirty="0"/>
          </a:p>
        </p:txBody>
      </p:sp>
      <p:sp>
        <p:nvSpPr>
          <p:cNvPr id="7" name="Shape 5"/>
          <p:cNvSpPr/>
          <p:nvPr/>
        </p:nvSpPr>
        <p:spPr>
          <a:xfrm>
            <a:off x="6181031" y="1455044"/>
            <a:ext cx="5349478" cy="1290439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8" name="Shape 6"/>
          <p:cNvSpPr/>
          <p:nvPr/>
        </p:nvSpPr>
        <p:spPr>
          <a:xfrm>
            <a:off x="6161981" y="1455044"/>
            <a:ext cx="76200" cy="1290439"/>
          </a:xfrm>
          <a:prstGeom prst="roundRect">
            <a:avLst>
              <a:gd name="adj" fmla="val 9376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9" name="Text 7"/>
          <p:cNvSpPr/>
          <p:nvPr/>
        </p:nvSpPr>
        <p:spPr>
          <a:xfrm>
            <a:off x="6427292" y="164415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Востребованность</a:t>
            </a:r>
            <a:endParaRPr lang="en-US" sz="1667" dirty="0"/>
          </a:p>
        </p:txBody>
      </p:sp>
      <p:sp>
        <p:nvSpPr>
          <p:cNvPr id="10" name="Text 8"/>
          <p:cNvSpPr/>
          <p:nvPr/>
        </p:nvSpPr>
        <p:spPr>
          <a:xfrm>
            <a:off x="6427292" y="2011858"/>
            <a:ext cx="4914107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Высокие зарплаты и множество вакансий по всему миру</a:t>
            </a:r>
            <a:endParaRPr lang="en-US" sz="1333" dirty="0"/>
          </a:p>
        </p:txBody>
      </p:sp>
      <p:sp>
        <p:nvSpPr>
          <p:cNvPr id="11" name="Shape 9"/>
          <p:cNvSpPr/>
          <p:nvPr/>
        </p:nvSpPr>
        <p:spPr>
          <a:xfrm>
            <a:off x="661492" y="2915544"/>
            <a:ext cx="5349478" cy="1290439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2" name="Shape 10"/>
          <p:cNvSpPr/>
          <p:nvPr/>
        </p:nvSpPr>
        <p:spPr>
          <a:xfrm>
            <a:off x="642442" y="2915544"/>
            <a:ext cx="76200" cy="1290439"/>
          </a:xfrm>
          <a:prstGeom prst="roundRect">
            <a:avLst>
              <a:gd name="adj" fmla="val 9376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3" name="Text 11"/>
          <p:cNvSpPr/>
          <p:nvPr/>
        </p:nvSpPr>
        <p:spPr>
          <a:xfrm>
            <a:off x="907752" y="310465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Развитие</a:t>
            </a:r>
            <a:endParaRPr lang="en-US" sz="1667" dirty="0"/>
          </a:p>
        </p:txBody>
      </p:sp>
      <p:sp>
        <p:nvSpPr>
          <p:cNvPr id="14" name="Text 12"/>
          <p:cNvSpPr/>
          <p:nvPr/>
        </p:nvSpPr>
        <p:spPr>
          <a:xfrm>
            <a:off x="907752" y="3472358"/>
            <a:ext cx="4914107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Постоянные обновления и поддержка от Microsoft</a:t>
            </a:r>
            <a:endParaRPr lang="en-US" sz="1333" dirty="0"/>
          </a:p>
        </p:txBody>
      </p:sp>
      <p:sp>
        <p:nvSpPr>
          <p:cNvPr id="15" name="Shape 13"/>
          <p:cNvSpPr/>
          <p:nvPr/>
        </p:nvSpPr>
        <p:spPr>
          <a:xfrm>
            <a:off x="6181031" y="2915544"/>
            <a:ext cx="5349478" cy="1290439"/>
          </a:xfrm>
          <a:prstGeom prst="roundRect">
            <a:avLst>
              <a:gd name="adj" fmla="val 708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6" name="Shape 14"/>
          <p:cNvSpPr/>
          <p:nvPr/>
        </p:nvSpPr>
        <p:spPr>
          <a:xfrm>
            <a:off x="6161981" y="2915544"/>
            <a:ext cx="76200" cy="1290439"/>
          </a:xfrm>
          <a:prstGeom prst="roundRect">
            <a:avLst>
              <a:gd name="adj" fmla="val 93767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7" name="Text 15"/>
          <p:cNvSpPr/>
          <p:nvPr/>
        </p:nvSpPr>
        <p:spPr>
          <a:xfrm>
            <a:off x="6427292" y="310465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Комьюнити</a:t>
            </a:r>
            <a:endParaRPr lang="en-US" sz="1667" dirty="0"/>
          </a:p>
        </p:txBody>
      </p:sp>
      <p:sp>
        <p:nvSpPr>
          <p:cNvPr id="18" name="Text 16"/>
          <p:cNvSpPr/>
          <p:nvPr/>
        </p:nvSpPr>
        <p:spPr>
          <a:xfrm>
            <a:off x="6427292" y="3472359"/>
            <a:ext cx="4914107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Огромное сообщество разработчиков и богатая экосистема</a:t>
            </a:r>
            <a:endParaRPr lang="en-US" sz="1333" dirty="0"/>
          </a:p>
        </p:txBody>
      </p:sp>
      <p:sp>
        <p:nvSpPr>
          <p:cNvPr id="19" name="Shape 17"/>
          <p:cNvSpPr/>
          <p:nvPr/>
        </p:nvSpPr>
        <p:spPr>
          <a:xfrm>
            <a:off x="661492" y="4482272"/>
            <a:ext cx="10869018" cy="2758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0" name="Text 18"/>
          <p:cNvSpPr/>
          <p:nvPr/>
        </p:nvSpPr>
        <p:spPr>
          <a:xfrm>
            <a:off x="661492" y="4764882"/>
            <a:ext cx="3214390" cy="318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 чего начать обучение?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661492" y="5338961"/>
            <a:ext cx="10869018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Learn</a:t>
            </a: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бесплатные интерактивные курсы от создателей языка</a:t>
            </a:r>
            <a:endParaRPr lang="en-US" sz="1333" dirty="0"/>
          </a:p>
        </p:txBody>
      </p:sp>
      <p:sp>
        <p:nvSpPr>
          <p:cNvPr id="22" name="Text 20"/>
          <p:cNvSpPr/>
          <p:nvPr/>
        </p:nvSpPr>
        <p:spPr>
          <a:xfrm>
            <a:off x="661492" y="5670748"/>
            <a:ext cx="10869018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Официальная документация</a:t>
            </a: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исчерпывающие гайды и примеры кода</a:t>
            </a:r>
            <a:endParaRPr lang="en-US" sz="1333" dirty="0"/>
          </a:p>
        </p:txBody>
      </p:sp>
      <p:sp>
        <p:nvSpPr>
          <p:cNvPr id="23" name="Text 21"/>
          <p:cNvSpPr/>
          <p:nvPr/>
        </p:nvSpPr>
        <p:spPr>
          <a:xfrm>
            <a:off x="661492" y="6002536"/>
            <a:ext cx="10869018" cy="272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25"/>
              </a:lnSpc>
              <a:buSzPct val="100000"/>
              <a:buChar char="•"/>
            </a:pPr>
            <a:r>
              <a:rPr lang="en-US" sz="1333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Практические проекты</a:t>
            </a: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начните с простых приложений и постепенно усложняйте задачи</a:t>
            </a:r>
            <a:endParaRPr lang="en-US" sz="1333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2A9D0728-F8F7-C987-4A8A-8411D1D8C471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64958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Что такое C#?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1712715"/>
            <a:ext cx="3281363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Определение и основа</a:t>
            </a:r>
            <a:endParaRPr lang="en-US" sz="2208" dirty="0"/>
          </a:p>
        </p:txBody>
      </p:sp>
      <p:sp>
        <p:nvSpPr>
          <p:cNvPr id="4" name="Text 2"/>
          <p:cNvSpPr/>
          <p:nvPr/>
        </p:nvSpPr>
        <p:spPr>
          <a:xfrm>
            <a:off x="661492" y="2256136"/>
            <a:ext cx="5203924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— это мощный объектно-ориентированный язык программирования, разработанный компанией Microsoft. Язык работает на платформе .NET и объединяет лучшие практики современной разработки.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3957241"/>
            <a:ext cx="3158431" cy="354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Ключевая философия</a:t>
            </a:r>
            <a:endParaRPr lang="en-US" sz="2208" dirty="0"/>
          </a:p>
        </p:txBody>
      </p:sp>
      <p:sp>
        <p:nvSpPr>
          <p:cNvPr id="6" name="Text 4"/>
          <p:cNvSpPr/>
          <p:nvPr/>
        </p:nvSpPr>
        <p:spPr>
          <a:xfrm>
            <a:off x="661492" y="4500662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Простота в освоении и использовании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61492" y="486916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Безопасность типов на этапе компиляции</a:t>
            </a:r>
            <a:endParaRPr lang="en-US" sz="1458" dirty="0"/>
          </a:p>
        </p:txBody>
      </p:sp>
      <p:sp>
        <p:nvSpPr>
          <p:cNvPr id="8" name="Text 6"/>
          <p:cNvSpPr/>
          <p:nvPr/>
        </p:nvSpPr>
        <p:spPr>
          <a:xfrm>
            <a:off x="661492" y="523765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Высокая производительность приложений</a:t>
            </a:r>
            <a:endParaRPr lang="en-US" sz="1458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35" y="1736328"/>
            <a:ext cx="5203924" cy="4259362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F949CA-0278-0E8E-DF7C-23476CD981FF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584002"/>
            <a:ext cx="514915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67"/>
              </a:lnSpc>
            </a:pPr>
            <a:r>
              <a:rPr lang="en-US" sz="3333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История и эволюция C#</a:t>
            </a:r>
            <a:endParaRPr lang="en-US" sz="3333" dirty="0"/>
          </a:p>
        </p:txBody>
      </p:sp>
      <p:sp>
        <p:nvSpPr>
          <p:cNvPr id="4" name="Shape 1"/>
          <p:cNvSpPr/>
          <p:nvPr/>
        </p:nvSpPr>
        <p:spPr>
          <a:xfrm>
            <a:off x="5424785" y="1370707"/>
            <a:ext cx="19050" cy="4903292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5" name="Shape 2"/>
          <p:cNvSpPr/>
          <p:nvPr/>
        </p:nvSpPr>
        <p:spPr>
          <a:xfrm>
            <a:off x="5597078" y="1552476"/>
            <a:ext cx="510282" cy="19050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6" name="Shape 3"/>
          <p:cNvSpPr/>
          <p:nvPr/>
        </p:nvSpPr>
        <p:spPr>
          <a:xfrm>
            <a:off x="5233442" y="1370707"/>
            <a:ext cx="382687" cy="382687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7" name="Text 4"/>
          <p:cNvSpPr/>
          <p:nvPr/>
        </p:nvSpPr>
        <p:spPr>
          <a:xfrm>
            <a:off x="5297190" y="1402557"/>
            <a:ext cx="255092" cy="31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275387" y="1429147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2000 год</a:t>
            </a:r>
            <a:endParaRPr lang="en-US" sz="1667" dirty="0"/>
          </a:p>
        </p:txBody>
      </p:sp>
      <p:sp>
        <p:nvSpPr>
          <p:cNvPr id="9" name="Text 6"/>
          <p:cNvSpPr/>
          <p:nvPr/>
        </p:nvSpPr>
        <p:spPr>
          <a:xfrm>
            <a:off x="6275388" y="1796852"/>
            <a:ext cx="5255121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Андерс Хейлсберг создает C# как конкурент Java. Первая версия представлена на конференции Microsoft.</a:t>
            </a:r>
            <a:endParaRPr lang="en-US" sz="1333" dirty="0"/>
          </a:p>
        </p:txBody>
      </p:sp>
      <p:sp>
        <p:nvSpPr>
          <p:cNvPr id="10" name="Shape 7"/>
          <p:cNvSpPr/>
          <p:nvPr/>
        </p:nvSpPr>
        <p:spPr>
          <a:xfrm>
            <a:off x="5597078" y="2863354"/>
            <a:ext cx="510282" cy="19050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1" name="Shape 8"/>
          <p:cNvSpPr/>
          <p:nvPr/>
        </p:nvSpPr>
        <p:spPr>
          <a:xfrm>
            <a:off x="5233442" y="2681585"/>
            <a:ext cx="382687" cy="382687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2" name="Text 9"/>
          <p:cNvSpPr/>
          <p:nvPr/>
        </p:nvSpPr>
        <p:spPr>
          <a:xfrm>
            <a:off x="5297190" y="2713435"/>
            <a:ext cx="255092" cy="31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275387" y="2740025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2002-2010</a:t>
            </a:r>
            <a:endParaRPr lang="en-US" sz="1667" dirty="0"/>
          </a:p>
        </p:txBody>
      </p:sp>
      <p:sp>
        <p:nvSpPr>
          <p:cNvPr id="14" name="Text 11"/>
          <p:cNvSpPr/>
          <p:nvPr/>
        </p:nvSpPr>
        <p:spPr>
          <a:xfrm>
            <a:off x="6275388" y="3107730"/>
            <a:ext cx="5255121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Быстрое развитие: добавление дженериков, LINQ, динамической типизации. Язык набирает популярность.</a:t>
            </a:r>
            <a:endParaRPr lang="en-US" sz="1333" dirty="0"/>
          </a:p>
        </p:txBody>
      </p:sp>
      <p:sp>
        <p:nvSpPr>
          <p:cNvPr id="15" name="Shape 12"/>
          <p:cNvSpPr/>
          <p:nvPr/>
        </p:nvSpPr>
        <p:spPr>
          <a:xfrm>
            <a:off x="5597078" y="4174232"/>
            <a:ext cx="510282" cy="19050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6" name="Shape 13"/>
          <p:cNvSpPr/>
          <p:nvPr/>
        </p:nvSpPr>
        <p:spPr>
          <a:xfrm>
            <a:off x="5233442" y="3992463"/>
            <a:ext cx="382687" cy="382687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7" name="Text 14"/>
          <p:cNvSpPr/>
          <p:nvPr/>
        </p:nvSpPr>
        <p:spPr>
          <a:xfrm>
            <a:off x="5297190" y="4024313"/>
            <a:ext cx="255092" cy="31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6275387" y="4050904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2016</a:t>
            </a:r>
            <a:endParaRPr lang="en-US" sz="1667" dirty="0"/>
          </a:p>
        </p:txBody>
      </p:sp>
      <p:sp>
        <p:nvSpPr>
          <p:cNvPr id="19" name="Text 16"/>
          <p:cNvSpPr/>
          <p:nvPr/>
        </p:nvSpPr>
        <p:spPr>
          <a:xfrm>
            <a:off x="6275388" y="4418608"/>
            <a:ext cx="5255121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Выход .NET Core — революция кроссплатформенности. C# становится open source.</a:t>
            </a:r>
            <a:endParaRPr lang="en-US" sz="1333" dirty="0"/>
          </a:p>
        </p:txBody>
      </p:sp>
      <p:sp>
        <p:nvSpPr>
          <p:cNvPr id="20" name="Shape 17"/>
          <p:cNvSpPr/>
          <p:nvPr/>
        </p:nvSpPr>
        <p:spPr>
          <a:xfrm>
            <a:off x="5597078" y="5485110"/>
            <a:ext cx="510282" cy="19050"/>
          </a:xfrm>
          <a:prstGeom prst="roundRect">
            <a:avLst>
              <a:gd name="adj" fmla="val 375070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21" name="Shape 18"/>
          <p:cNvSpPr/>
          <p:nvPr/>
        </p:nvSpPr>
        <p:spPr>
          <a:xfrm>
            <a:off x="5233442" y="5303342"/>
            <a:ext cx="382687" cy="382687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22" name="Text 19"/>
          <p:cNvSpPr/>
          <p:nvPr/>
        </p:nvSpPr>
        <p:spPr>
          <a:xfrm>
            <a:off x="5297190" y="5335191"/>
            <a:ext cx="255092" cy="31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6275387" y="5361782"/>
            <a:ext cx="2126457" cy="265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67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2024-2025</a:t>
            </a:r>
            <a:endParaRPr lang="en-US" sz="1667" dirty="0"/>
          </a:p>
        </p:txBody>
      </p:sp>
      <p:sp>
        <p:nvSpPr>
          <p:cNvPr id="24" name="Text 21"/>
          <p:cNvSpPr/>
          <p:nvPr/>
        </p:nvSpPr>
        <p:spPr>
          <a:xfrm>
            <a:off x="6275388" y="5729486"/>
            <a:ext cx="5255121" cy="54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Современный мультиплатформенный язык с передовыми возможностями и активным комьюнити.</a:t>
            </a:r>
            <a:endParaRPr lang="en-US" sz="1333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88148B8-0820-8B37-F559-38C3A01D8E88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39155"/>
            <a:ext cx="6885583" cy="561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Основные особенности языка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61492" y="1459408"/>
            <a:ext cx="5344716" cy="2339975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4" name="Shape 2"/>
          <p:cNvSpPr/>
          <p:nvPr/>
        </p:nvSpPr>
        <p:spPr>
          <a:xfrm>
            <a:off x="847329" y="1645245"/>
            <a:ext cx="538658" cy="538658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462" y="1793280"/>
            <a:ext cx="242392" cy="2423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7329" y="2363391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Строгая типизация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7329" y="2751534"/>
            <a:ext cx="4973043" cy="862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Компилятор выявляет ошибки типов на ранних этапах, что значительно снижает количество багов в production.</a:t>
            </a:r>
            <a:endParaRPr lang="en-US" sz="1375" dirty="0"/>
          </a:p>
        </p:txBody>
      </p:sp>
      <p:sp>
        <p:nvSpPr>
          <p:cNvPr id="8" name="Shape 5"/>
          <p:cNvSpPr/>
          <p:nvPr/>
        </p:nvSpPr>
        <p:spPr>
          <a:xfrm>
            <a:off x="6185694" y="1459408"/>
            <a:ext cx="5344815" cy="2339975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9" name="Shape 6"/>
          <p:cNvSpPr/>
          <p:nvPr/>
        </p:nvSpPr>
        <p:spPr>
          <a:xfrm>
            <a:off x="6371531" y="1645245"/>
            <a:ext cx="538658" cy="538658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9664" y="1793280"/>
            <a:ext cx="242392" cy="2423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371531" y="2363391"/>
            <a:ext cx="4395589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Автоматическое управление памятью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71531" y="2751534"/>
            <a:ext cx="4973142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Garbage Collector освобождает память автоматически, избавляя от утечек и упрощая разработку.</a:t>
            </a:r>
            <a:endParaRPr lang="en-US" sz="1375" dirty="0"/>
          </a:p>
        </p:txBody>
      </p:sp>
      <p:sp>
        <p:nvSpPr>
          <p:cNvPr id="13" name="Shape 9"/>
          <p:cNvSpPr/>
          <p:nvPr/>
        </p:nvSpPr>
        <p:spPr>
          <a:xfrm>
            <a:off x="661492" y="3978870"/>
            <a:ext cx="5344716" cy="2339975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4" name="Shape 10"/>
          <p:cNvSpPr/>
          <p:nvPr/>
        </p:nvSpPr>
        <p:spPr>
          <a:xfrm>
            <a:off x="847329" y="4164707"/>
            <a:ext cx="538658" cy="538658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62" y="4312742"/>
            <a:ext cx="242392" cy="24239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47329" y="4882852"/>
            <a:ext cx="2244626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Async/Await и LINQ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847329" y="5270996"/>
            <a:ext cx="4973043" cy="862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Встроенная поддержка асинхронного программирования и мощные запросы к данным делают код элегантным.</a:t>
            </a:r>
            <a:endParaRPr lang="en-US" sz="1375" dirty="0"/>
          </a:p>
        </p:txBody>
      </p:sp>
      <p:sp>
        <p:nvSpPr>
          <p:cNvPr id="18" name="Shape 13"/>
          <p:cNvSpPr/>
          <p:nvPr/>
        </p:nvSpPr>
        <p:spPr>
          <a:xfrm>
            <a:off x="6185694" y="3978870"/>
            <a:ext cx="5344815" cy="2339975"/>
          </a:xfrm>
          <a:prstGeom prst="roundRect">
            <a:avLst>
              <a:gd name="adj" fmla="val 3223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9" name="Shape 14"/>
          <p:cNvSpPr/>
          <p:nvPr/>
        </p:nvSpPr>
        <p:spPr>
          <a:xfrm>
            <a:off x="6371531" y="4164707"/>
            <a:ext cx="538658" cy="538658"/>
          </a:xfrm>
          <a:prstGeom prst="roundRect">
            <a:avLst>
              <a:gd name="adj" fmla="val 1414484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19664" y="4312742"/>
            <a:ext cx="242392" cy="24239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371531" y="4882852"/>
            <a:ext cx="2613620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Синтаксический сахар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6371531" y="5270996"/>
            <a:ext cx="4973142" cy="574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Читаемый и выразительный синтаксис позволяет писать меньше кода для решения сложных задач.</a:t>
            </a:r>
            <a:endParaRPr lang="en-US" sz="1375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A5BD2186-B068-0390-E066-CC92753D5131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001416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Экосистема .NET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33492" y="1875532"/>
            <a:ext cx="3053953" cy="2349599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5" name="Text 2"/>
          <p:cNvSpPr/>
          <p:nvPr/>
        </p:nvSpPr>
        <p:spPr>
          <a:xfrm>
            <a:off x="5447904" y="20899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C# vs .NET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447903" y="2498626"/>
            <a:ext cx="2625130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— это язык, а .NET — платформа для запуска приложений. Вместе они образуют мощный инструментарий.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8476457" y="1875532"/>
            <a:ext cx="3054053" cy="2349599"/>
          </a:xfrm>
          <a:prstGeom prst="roundRect">
            <a:avLst>
              <a:gd name="adj" fmla="val 3379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8" name="Text 5"/>
          <p:cNvSpPr/>
          <p:nvPr/>
        </p:nvSpPr>
        <p:spPr>
          <a:xfrm>
            <a:off x="8690869" y="208994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Современный .NET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8690869" y="2498626"/>
            <a:ext cx="2625229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.NET 6/7/8/9 — единая кроссплатформенная платформа для Windows, Linux и macOS с высокой производительностью.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5233492" y="4414144"/>
            <a:ext cx="6297018" cy="1442343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pl-PL" sz="1500"/>
          </a:p>
        </p:txBody>
      </p:sp>
      <p:sp>
        <p:nvSpPr>
          <p:cNvPr id="11" name="Text 8"/>
          <p:cNvSpPr/>
          <p:nvPr/>
        </p:nvSpPr>
        <p:spPr>
          <a:xfrm>
            <a:off x="5447904" y="462855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NuGet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447904" y="5037237"/>
            <a:ext cx="586819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Огромная библиотека из более чем 300 000 готовых пакетов для решения любых задач разработки.</a:t>
            </a:r>
            <a:endParaRPr lang="en-US" sz="1458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8E302C9-46D2-E3F0-A93E-F9256093B2A2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787599"/>
            <a:ext cx="5539681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Сферы применения C#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492" y="1756271"/>
            <a:ext cx="567035" cy="5670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1492" y="255954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Web-разработка</a:t>
            </a:r>
            <a:endParaRPr lang="en-US" sz="1833" dirty="0"/>
          </a:p>
        </p:txBody>
      </p:sp>
      <p:sp>
        <p:nvSpPr>
          <p:cNvPr id="5" name="Text 2"/>
          <p:cNvSpPr/>
          <p:nvPr/>
        </p:nvSpPr>
        <p:spPr>
          <a:xfrm>
            <a:off x="661492" y="2968228"/>
            <a:ext cx="531633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масштабируемых веб-приложений и API на </a:t>
            </a:r>
            <a:r>
              <a:rPr lang="en-US" sz="1458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ASP.NET Core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с высокой производительностью и безопасностью.</a:t>
            </a:r>
            <a:endParaRPr lang="en-US" sz="145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4070" y="1756271"/>
            <a:ext cx="567035" cy="5670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4070" y="2559546"/>
            <a:ext cx="250785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Desktop приложения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6214070" y="2968228"/>
            <a:ext cx="531643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профессиональных приложений для Windows с использованием WPF, WinForms или современного WinUI 3.</a:t>
            </a:r>
            <a:endParaRPr lang="en-US" sz="145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92" y="4253508"/>
            <a:ext cx="567035" cy="56703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492" y="50567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разработка</a:t>
            </a:r>
            <a:endParaRPr lang="en-US" sz="1833" dirty="0"/>
          </a:p>
        </p:txBody>
      </p:sp>
      <p:sp>
        <p:nvSpPr>
          <p:cNvPr id="11" name="Text 6"/>
          <p:cNvSpPr/>
          <p:nvPr/>
        </p:nvSpPr>
        <p:spPr>
          <a:xfrm>
            <a:off x="661492" y="5465465"/>
            <a:ext cx="531633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Кроссплатформенные мобильные приложения через </a:t>
            </a:r>
            <a:r>
              <a:rPr lang="en-US" sz="1458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.NET MAUI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для iOS, Android и Windows одновременно.</a:t>
            </a:r>
            <a:endParaRPr lang="en-US" sz="145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4070" y="4253508"/>
            <a:ext cx="567035" cy="5670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214070" y="505678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решения</a:t>
            </a:r>
            <a:endParaRPr lang="en-US" sz="1833" dirty="0"/>
          </a:p>
        </p:txBody>
      </p:sp>
      <p:sp>
        <p:nvSpPr>
          <p:cNvPr id="14" name="Text 8"/>
          <p:cNvSpPr/>
          <p:nvPr/>
        </p:nvSpPr>
        <p:spPr>
          <a:xfrm>
            <a:off x="6214070" y="5465465"/>
            <a:ext cx="531643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Микросервисы, контейнеризация и бессерверные приложения на Azure с нативной интеграцией.</a:t>
            </a:r>
            <a:endParaRPr lang="en-US" sz="1458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652041F-64E3-A35D-631E-05AF1F796D40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250" y="444897"/>
            <a:ext cx="4236144" cy="50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8"/>
              </a:lnSpc>
            </a:pPr>
            <a:r>
              <a:rPr lang="en-US" sz="3167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C# в геймдеве: Unity</a:t>
            </a:r>
            <a:endParaRPr lang="en-US" sz="3167" dirty="0"/>
          </a:p>
        </p:txBody>
      </p:sp>
      <p:sp>
        <p:nvSpPr>
          <p:cNvPr id="4" name="Text 1"/>
          <p:cNvSpPr/>
          <p:nvPr/>
        </p:nvSpPr>
        <p:spPr>
          <a:xfrm>
            <a:off x="565250" y="1373485"/>
            <a:ext cx="161429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5249" y="1628775"/>
            <a:ext cx="3736082" cy="1905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6" name="Text 3"/>
          <p:cNvSpPr/>
          <p:nvPr/>
        </p:nvSpPr>
        <p:spPr>
          <a:xfrm>
            <a:off x="565249" y="1747540"/>
            <a:ext cx="2139950" cy="25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Основной язык Unity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565249" y="2161282"/>
            <a:ext cx="3736082" cy="516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— это язык номер один для самого популярного игрового движка в мире.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5250" y="2960490"/>
            <a:ext cx="161429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5249" y="3215779"/>
            <a:ext cx="3736082" cy="1905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0" name="Text 7"/>
          <p:cNvSpPr/>
          <p:nvPr/>
        </p:nvSpPr>
        <p:spPr>
          <a:xfrm>
            <a:off x="565250" y="3334544"/>
            <a:ext cx="2018804" cy="25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От инди до AAA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565249" y="3748286"/>
            <a:ext cx="3736082" cy="516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 Unity создаются как небольшие инди-проекты, так и крупные коммерческие хиты.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65250" y="4547494"/>
            <a:ext cx="161429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5249" y="4802783"/>
            <a:ext cx="3736082" cy="19050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4" name="Text 11"/>
          <p:cNvSpPr/>
          <p:nvPr/>
        </p:nvSpPr>
        <p:spPr>
          <a:xfrm>
            <a:off x="565250" y="4921548"/>
            <a:ext cx="2018804" cy="252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8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VR/AR и консоли</a:t>
            </a:r>
            <a:endParaRPr lang="en-US" sz="1583" dirty="0"/>
          </a:p>
        </p:txBody>
      </p:sp>
      <p:sp>
        <p:nvSpPr>
          <p:cNvPr id="15" name="Text 12"/>
          <p:cNvSpPr/>
          <p:nvPr/>
        </p:nvSpPr>
        <p:spPr>
          <a:xfrm>
            <a:off x="565249" y="5335290"/>
            <a:ext cx="3736082" cy="775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Разработка для виртуальной реальности, дополненной реальности и всех современных платформ.</a:t>
            </a:r>
            <a:endParaRPr lang="en-US" sz="12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80" y="1373485"/>
            <a:ext cx="2359422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534988"/>
            <a:ext cx="6297018" cy="1122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Популярность и карьерные перспективы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61492" y="2016324"/>
            <a:ext cx="1949351" cy="59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4625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4625" dirty="0"/>
          </a:p>
        </p:txBody>
      </p:sp>
      <p:sp>
        <p:nvSpPr>
          <p:cNvPr id="5" name="Text 2"/>
          <p:cNvSpPr/>
          <p:nvPr/>
        </p:nvSpPr>
        <p:spPr>
          <a:xfrm>
            <a:off x="661492" y="2833192"/>
            <a:ext cx="1949351" cy="280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Место в TIOBE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1492" y="3221335"/>
            <a:ext cx="1949351" cy="143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стабильно входит в топ-5 самых популярных языков программирования мира</a:t>
            </a:r>
            <a:endParaRPr lang="en-US" sz="1375" dirty="0"/>
          </a:p>
        </p:txBody>
      </p:sp>
      <p:sp>
        <p:nvSpPr>
          <p:cNvPr id="7" name="Text 4"/>
          <p:cNvSpPr/>
          <p:nvPr/>
        </p:nvSpPr>
        <p:spPr>
          <a:xfrm>
            <a:off x="2835275" y="2016324"/>
            <a:ext cx="1949351" cy="59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4625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120K</a:t>
            </a:r>
            <a:endParaRPr lang="en-US" sz="4625" dirty="0"/>
          </a:p>
        </p:txBody>
      </p:sp>
      <p:sp>
        <p:nvSpPr>
          <p:cNvPr id="8" name="Text 5"/>
          <p:cNvSpPr/>
          <p:nvPr/>
        </p:nvSpPr>
        <p:spPr>
          <a:xfrm>
            <a:off x="2835275" y="2833192"/>
            <a:ext cx="1949351" cy="56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Средняя зарплата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835275" y="3501827"/>
            <a:ext cx="1949351" cy="1149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 разработчики получают в среднем $120,000 в год в США и €80,000+ в Европе</a:t>
            </a:r>
            <a:endParaRPr lang="en-US" sz="1375" dirty="0"/>
          </a:p>
        </p:txBody>
      </p:sp>
      <p:sp>
        <p:nvSpPr>
          <p:cNvPr id="10" name="Text 7"/>
          <p:cNvSpPr/>
          <p:nvPr/>
        </p:nvSpPr>
        <p:spPr>
          <a:xfrm>
            <a:off x="5009059" y="2016324"/>
            <a:ext cx="1949351" cy="59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25"/>
              </a:lnSpc>
            </a:pPr>
            <a:r>
              <a:rPr lang="en-US" sz="4625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6M+</a:t>
            </a:r>
            <a:endParaRPr lang="en-US" sz="4625" dirty="0"/>
          </a:p>
        </p:txBody>
      </p:sp>
      <p:sp>
        <p:nvSpPr>
          <p:cNvPr id="11" name="Text 8"/>
          <p:cNvSpPr/>
          <p:nvPr/>
        </p:nvSpPr>
        <p:spPr>
          <a:xfrm>
            <a:off x="5009059" y="2833192"/>
            <a:ext cx="1949351" cy="560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Размер комьюнити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009059" y="3501827"/>
            <a:ext cx="1949351" cy="1436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Более 6 миллионов разработчиков по всему миру используют C# в своих проектах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661492" y="5230264"/>
            <a:ext cx="6297018" cy="2877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  <p:txBody>
          <a:bodyPr/>
          <a:lstStyle/>
          <a:p>
            <a:endParaRPr lang="pl-PL" sz="1500"/>
          </a:p>
        </p:txBody>
      </p:sp>
      <p:sp>
        <p:nvSpPr>
          <p:cNvPr id="14" name="Text 11"/>
          <p:cNvSpPr/>
          <p:nvPr/>
        </p:nvSpPr>
        <p:spPr>
          <a:xfrm>
            <a:off x="661492" y="5461000"/>
            <a:ext cx="6297018" cy="862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37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Огромное активное комьюнити, постоянная поддержка Microsoft и высокая востребованность на рынке труда делают C# отличным выбором для карьеры.</a:t>
            </a:r>
            <a:endParaRPr lang="en-US" sz="13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75336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Будущее C#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1627485"/>
            <a:ext cx="945058" cy="13915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7562" y="1816497"/>
            <a:ext cx="296336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и машинное обучение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367562" y="2225179"/>
            <a:ext cx="516294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ML.NET</a:t>
            </a: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открывает возможности создания моделей машинного обучения прямо на C#.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92" y="3019029"/>
            <a:ext cx="945058" cy="13915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67562" y="3208040"/>
            <a:ext cx="284926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Ежегодные обновления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6367562" y="3616722"/>
            <a:ext cx="516294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Новые фичи и улучшения языка выходят каждый год, делая его современным и конкурентоспособным.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92" y="4410571"/>
            <a:ext cx="945058" cy="16939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67562" y="4599583"/>
            <a:ext cx="265072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Облачные технологии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367562" y="5008265"/>
            <a:ext cx="516294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Фокус на высокую производительность, контейнеризацию и нативную интеграцию с облачными сервисами.</a:t>
            </a:r>
            <a:endParaRPr lang="en-US" sz="1458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DD7B6F8-DC20-453A-5A67-F7A4AF6ECDA1}"/>
              </a:ext>
            </a:extLst>
          </p:cNvPr>
          <p:cNvSpPr/>
          <p:nvPr/>
        </p:nvSpPr>
        <p:spPr>
          <a:xfrm>
            <a:off x="10693400" y="6457462"/>
            <a:ext cx="1430215" cy="312615"/>
          </a:xfrm>
          <a:prstGeom prst="roundRect">
            <a:avLst>
              <a:gd name="adj" fmla="val 50000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Широкоэкранный</PresentationFormat>
  <Paragraphs>98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Inter</vt:lpstr>
      <vt:lpstr>Inter Bold</vt:lpstr>
      <vt:lpstr>Inter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khilo</dc:creator>
  <cp:lastModifiedBy>nikita khilo</cp:lastModifiedBy>
  <cp:revision>1</cp:revision>
  <dcterms:created xsi:type="dcterms:W3CDTF">2025-12-23T11:40:00Z</dcterms:created>
  <dcterms:modified xsi:type="dcterms:W3CDTF">2025-12-23T11:40:09Z</dcterms:modified>
</cp:coreProperties>
</file>